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270" r:id="rId2"/>
    <p:sldId id="319" r:id="rId3"/>
    <p:sldId id="311" r:id="rId4"/>
    <p:sldId id="317" r:id="rId5"/>
    <p:sldId id="320" r:id="rId6"/>
    <p:sldId id="300" r:id="rId7"/>
    <p:sldId id="301" r:id="rId8"/>
    <p:sldId id="273" r:id="rId9"/>
    <p:sldId id="285" r:id="rId10"/>
    <p:sldId id="308" r:id="rId11"/>
    <p:sldId id="315" r:id="rId12"/>
    <p:sldId id="263" r:id="rId13"/>
    <p:sldId id="276" r:id="rId14"/>
    <p:sldId id="288" r:id="rId15"/>
    <p:sldId id="257" r:id="rId16"/>
    <p:sldId id="277" r:id="rId17"/>
    <p:sldId id="290" r:id="rId18"/>
    <p:sldId id="318" r:id="rId19"/>
    <p:sldId id="316" r:id="rId20"/>
    <p:sldId id="279" r:id="rId21"/>
    <p:sldId id="291" r:id="rId22"/>
    <p:sldId id="302" r:id="rId23"/>
    <p:sldId id="296" r:id="rId24"/>
    <p:sldId id="321" r:id="rId25"/>
    <p:sldId id="284" r:id="rId26"/>
    <p:sldId id="305" r:id="rId27"/>
    <p:sldId id="323" r:id="rId28"/>
    <p:sldId id="303" r:id="rId29"/>
    <p:sldId id="306" r:id="rId30"/>
    <p:sldId id="282" r:id="rId31"/>
    <p:sldId id="307" r:id="rId32"/>
    <p:sldId id="293" r:id="rId33"/>
    <p:sldId id="294" r:id="rId34"/>
    <p:sldId id="299" r:id="rId3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DFFFF"/>
    <a:srgbClr val="FF8181"/>
    <a:srgbClr val="B0DD7F"/>
    <a:srgbClr val="FF7575"/>
    <a:srgbClr val="FFFF8F"/>
    <a:srgbClr val="FFFF00"/>
    <a:srgbClr val="9A0000"/>
    <a:srgbClr val="005440"/>
    <a:srgbClr val="A2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4958" autoAdjust="0"/>
  </p:normalViewPr>
  <p:slideViewPr>
    <p:cSldViewPr>
      <p:cViewPr>
        <p:scale>
          <a:sx n="70" d="100"/>
          <a:sy n="70" d="100"/>
        </p:scale>
        <p:origin x="-129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439AA9-58BC-44E6-804E-DDFB7C6356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64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0F2A7-074E-4A1F-BECE-E40753E82C41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0F2A7-074E-4A1F-BECE-E40753E82C41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0F2A7-074E-4A1F-BECE-E40753E82C41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0F2A7-074E-4A1F-BECE-E40753E82C41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FD2AE-E4B5-43B7-A95D-E9CC60DE8DB2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C772A-2BB7-426A-8331-565019094F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DF68C-8435-4D59-BD3A-F30FCE802F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3818-E71D-49C9-8DF3-C2732E753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80766-97BC-4C63-869F-63CCD86E30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A01B6-DC08-4D72-9795-4BA493F15A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823D-37E0-49F7-BC40-BECA2AE5B6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DD88-D567-411A-BEEA-042A2A245C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FF6E8-4353-4848-A589-EA5977CFB1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33904-4719-4303-9113-2ADF03459D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ED78D-2EE9-474E-B623-F105BBEA45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41F42-5BF1-4CE3-B71F-F5BC656D9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817FC-7B87-4CBE-BD9A-14B75868C4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29651-733C-43C8-BDFE-57C2E424F8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66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63CD20-2BC3-4EAA-B2A1-44A5A18D2D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es/url?sa=i&amp;rct=j&amp;q=&amp;esrc=s&amp;source=images&amp;cd=&amp;cad=rja&amp;uact=8&amp;ved=0ahUKEwjXs8b9g9_KAhWK1hQKHZSDDQkQjRwIBw&amp;url=https://es.pinterest.com/pin/508414245406441861/&amp;bvm=bv.113370389,d.cWw&amp;psig=AFQjCNFYUZB_Pdnw_ll-7Ew-ukq4UiccyQ&amp;ust=145470695939059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es/url?sa=i&amp;rct=j&amp;q=&amp;esrc=s&amp;source=images&amp;cd=&amp;cad=rja&amp;uact=8&amp;ved=0ahUKEwjXs8b9g9_KAhWK1hQKHZSDDQkQjRwIBw&amp;url=https://es.pinterest.com/pin/508414245406441861/&amp;bvm=bv.113370389,d.cWw&amp;psig=AFQjCNFYUZB_Pdnw_ll-7Ew-ukq4UiccyQ&amp;ust=145470695939059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forosdelavirgen.org/wp-content/uploads/2013/12/Misericordia-de-D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620688"/>
            <a:ext cx="471601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DEBILIDAD HUMANA,</a:t>
            </a:r>
          </a:p>
          <a:p>
            <a:pPr algn="ctr"/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MISERICORDIA DE DIOS</a:t>
            </a:r>
          </a:p>
          <a:p>
            <a:pPr algn="ctr"/>
            <a:endParaRPr lang="es-E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howcard Gothic" pitchFamily="82" charset="0"/>
            </a:endParaRPr>
          </a:p>
          <a:p>
            <a:pPr algn="ctr"/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(Cuaresma)</a:t>
            </a:r>
            <a:endParaRPr lang="es-E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55776" y="5661248"/>
            <a:ext cx="6346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María del Pilar Villegas Calvo, </a:t>
            </a:r>
            <a:r>
              <a:rPr lang="es-ES" sz="3200" b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mc</a:t>
            </a:r>
            <a:endParaRPr lang="es-ES" sz="3200" b="1" dirty="0" smtClean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data2.whicdn.com/images/31235190/larg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967988" y="2276872"/>
            <a:ext cx="53367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Nos creemos </a:t>
            </a:r>
            <a:r>
              <a:rPr lang="es-ES" sz="32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  <a:cs typeface="MV Boli" pitchFamily="2" charset="0"/>
              </a:rPr>
              <a:t>todopoderosos, </a:t>
            </a:r>
          </a:p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pero no lo somos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47664" y="1052736"/>
            <a:ext cx="3414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mpus Sans ITC" pitchFamily="82" charset="0"/>
              </a:rPr>
              <a:t>SOMOS FRÁGILES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051720" y="4149080"/>
            <a:ext cx="28745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Reconocer </a:t>
            </a:r>
          </a:p>
          <a:p>
            <a:r>
              <a:rPr lang="es-ES" sz="32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  <a:cs typeface="MV Boli" pitchFamily="2" charset="0"/>
              </a:rPr>
              <a:t>nuestra realidad</a:t>
            </a:r>
          </a:p>
        </p:txBody>
      </p:sp>
      <p:pic>
        <p:nvPicPr>
          <p:cNvPr id="29698" name="Picture 2" descr="http://1.bp.blogspot.com/-wDiCPkUwW1Y/UKrPSfrzjAI/AAAAAAAAAAg/Hby0fj6Bckc/s1600/gato-le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6952"/>
            <a:ext cx="3024336" cy="3204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data2.whicdn.com/images/31235190/larg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la-oracion.com/images/stories/mirada_de_d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2448" cy="259501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 rot="20649474">
            <a:off x="1465510" y="2768348"/>
            <a:ext cx="4737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Nos mira </a:t>
            </a:r>
            <a:r>
              <a:rPr lang="es-ES" sz="32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  <a:cs typeface="MV Boli" pitchFamily="2" charset="0"/>
              </a:rPr>
              <a:t>con misericordia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283968" y="764704"/>
            <a:ext cx="454002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risten ITC" pitchFamily="66" charset="0"/>
              </a:rPr>
              <a:t>En nuestra pequeñez </a:t>
            </a:r>
          </a:p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risten ITC" pitchFamily="66" charset="0"/>
              </a:rPr>
              <a:t>Dios nos ama</a:t>
            </a:r>
          </a:p>
        </p:txBody>
      </p:sp>
      <p:pic>
        <p:nvPicPr>
          <p:cNvPr id="8" name="Picture 2" descr="http://t1.gstatic.com/images?q=tbn:ANd9GcQRkHhoLPwDhX_xMCTOSXvtHJkHwnSvwarBZvWMtnDDD4TwV3zOFZJlBWBny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645024"/>
            <a:ext cx="3143272" cy="2966378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395536" y="4653136"/>
            <a:ext cx="5160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Dios cree </a:t>
            </a:r>
            <a:r>
              <a:rPr lang="es-ES_tradnl" sz="32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  <a:cs typeface="MV Boli" pitchFamily="2" charset="0"/>
              </a:rPr>
              <a:t>en el ser humano</a:t>
            </a:r>
          </a:p>
          <a:p>
            <a:pPr algn="just"/>
            <a:endParaRPr lang="es-ES_tradnl" sz="1600" b="1" dirty="0" smtClean="0">
              <a:ln w="1905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39700">
                  <a:srgbClr val="205E43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empus Sans ITC" pitchFamily="82" charset="0"/>
              <a:cs typeface="MV Boli" pitchFamily="2" charset="0"/>
            </a:endParaRPr>
          </a:p>
          <a:p>
            <a:pPr algn="just"/>
            <a:r>
              <a:rPr lang="es-ES_tradnl" sz="32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  <a:cs typeface="MV Boli" pitchFamily="2" charset="0"/>
              </a:rPr>
              <a:t>Y nos </a:t>
            </a:r>
            <a:r>
              <a:rPr lang="es-ES_tradn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invita a crecer</a:t>
            </a:r>
            <a:endParaRPr lang="es-E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mpus Sans ITC" pitchFamily="82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ilar Villegas\Pictures\Fotos Montajes\JESS_O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4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23528" y="501317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En el desierto de las tentaciones: </a:t>
            </a:r>
          </a:p>
          <a:p>
            <a:pPr algn="just"/>
            <a:r>
              <a:rPr lang="es-ES" sz="36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somos comprendidos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504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1" dirty="0" smtClean="0">
                <a:ln w="31550" cmpd="sng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Nuestra</a:t>
            </a:r>
            <a:r>
              <a:rPr lang="es-ES" sz="36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3600" b="1" dirty="0" smtClean="0">
                <a:ln w="31550" cmpd="sng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condición de creaturas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479704" y="5949280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1.º domingo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-media-cache-ak0.pinimg.com/236x/70/01/d5/7001d53f0d3f6d46d06fe21eca8b8f1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875"/>
            <a:ext cx="9144000" cy="6885875"/>
          </a:xfrm>
          <a:prstGeom prst="rect">
            <a:avLst/>
          </a:prstGeom>
          <a:noFill/>
        </p:spPr>
      </p:pic>
      <p:pic>
        <p:nvPicPr>
          <p:cNvPr id="38914" name="Picture 2" descr="C:\Users\Pilar Villegas\Pictures\Fotos Montajes\images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3204"/>
            <a:ext cx="5292080" cy="688120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0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VIVIMOS EN PROPIA CARNE </a:t>
            </a:r>
          </a:p>
          <a:p>
            <a:pPr algn="ctr"/>
            <a:r>
              <a:rPr lang="es-ES" sz="36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LA CONTRAPOSICIÓN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27006" y="2698467"/>
            <a:ext cx="3816994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nos arrodillamos </a:t>
            </a:r>
          </a:p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ante lo inconsistente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27006" y="1478701"/>
            <a:ext cx="3528962" cy="1138773"/>
          </a:xfrm>
          <a:prstGeom prst="rect">
            <a:avLst/>
          </a:prstGeom>
          <a:solidFill>
            <a:srgbClr val="B0DD7F"/>
          </a:solidFill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Olvidamos  nuestra </a:t>
            </a:r>
            <a:r>
              <a:rPr lang="es-ES" sz="3600" b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creaturalidad</a:t>
            </a:r>
            <a:endParaRPr lang="es-ES" sz="3600" b="1" dirty="0" smtClean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lin Sans FB Dem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27006" y="4561016"/>
            <a:ext cx="3384376" cy="1138773"/>
          </a:xfrm>
          <a:prstGeom prst="rect">
            <a:avLst/>
          </a:prstGeom>
          <a:solidFill>
            <a:srgbClr val="B0DD7F"/>
          </a:solidFill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Perdemos  nuestra </a:t>
            </a:r>
            <a:r>
              <a:rPr lang="es-ES" sz="36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dignidad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27006" y="5780782"/>
            <a:ext cx="3816994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preferimos tragar polvo 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-media-cache-ak0.pinimg.com/236x/70/01/d5/7001d53f0d3f6d46d06fe21eca8b8f1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875"/>
            <a:ext cx="9144000" cy="6885875"/>
          </a:xfrm>
          <a:prstGeom prst="rect">
            <a:avLst/>
          </a:prstGeom>
          <a:noFill/>
        </p:spPr>
      </p:pic>
      <p:pic>
        <p:nvPicPr>
          <p:cNvPr id="11266" name="Picture 2" descr="C:\Users\Pilar Villegas\Pictures\Fotos Montajes\JESS_O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2657" y="3071810"/>
            <a:ext cx="4701343" cy="33569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142976" y="571480"/>
            <a:ext cx="741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JESÚS LUCHA JUNTO A NOSOTROS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19888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asumió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en propia carne la radical carencia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3228848"/>
            <a:ext cx="3779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se somete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al barro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67544" y="44688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reclamos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persistentes de otras fuerzas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u desierto rojiz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187624" y="1268760"/>
            <a:ext cx="7181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Superó la inmensidad del desierto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4005064"/>
            <a:ext cx="4481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servicio</a:t>
            </a:r>
            <a:r>
              <a:rPr lang="es-ES" sz="32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frente al poder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2636912"/>
            <a:ext cx="433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combate</a:t>
            </a:r>
            <a:r>
              <a:rPr lang="es-ES" sz="3600" b="1" dirty="0" smtClean="0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B0DD7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contra el mal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9552" y="5373216"/>
            <a:ext cx="7741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Ante tu Dios </a:t>
            </a:r>
            <a:r>
              <a:rPr lang="es-ES" sz="3600" b="1" dirty="0" smtClean="0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te postrarás: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Él era el centro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4.bp.blogspot.com/-iUym1Yj9yQI/TYIQ67tslOI/AAAAAAAAALo/hFeeFEBTMJs/s1600/pai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3393" y="0"/>
            <a:ext cx="10487393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-785850" y="500042"/>
            <a:ext cx="9572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En la montaña  de la transfiguración: </a:t>
            </a:r>
          </a:p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el amor como ideal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228184" y="5157192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2.º domingo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antaanacentrochia.org/_/rsrc/1330655324719/inicio/padre-rector/saludo-semanal/4demarzode2012/Transfigur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847519" cy="4869160"/>
          </a:xfrm>
          <a:prstGeom prst="rect">
            <a:avLst/>
          </a:prstGeom>
          <a:noFill/>
        </p:spPr>
      </p:pic>
      <p:pic>
        <p:nvPicPr>
          <p:cNvPr id="9" name="Picture 2" descr="http://www.parroquiaelpilarsoria.es/amoradios26020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7" y="3832937"/>
            <a:ext cx="3059833" cy="3025063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3923928" y="908720"/>
            <a:ext cx="4887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se transfigura </a:t>
            </a:r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para nosotros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067944" y="2276872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Destinados a </a:t>
            </a:r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la vida con Él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5373216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reflejo de lo que </a:t>
            </a:r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llevamos dentro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arroquiaelpilarsoria.es/amoradios26020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0"/>
            <a:ext cx="4067945" cy="4021720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323528" y="548680"/>
            <a:ext cx="6331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aquí descubro </a:t>
            </a:r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el sentido de mi vida</a:t>
            </a:r>
          </a:p>
        </p:txBody>
      </p:sp>
      <p:pic>
        <p:nvPicPr>
          <p:cNvPr id="7" name="Picture 2" descr="http://4.bp.blogspot.com/-iUym1Yj9yQI/TYIQ67tslOI/AAAAAAAAALo/hFeeFEBTMJs/s1600/pai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243697" cy="34290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323528" y="1268760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mi misión: </a:t>
            </a:r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amar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851454" y="3501008"/>
            <a:ext cx="608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los sueños alimentan </a:t>
            </a:r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mi esperanza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247500" y="4401108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llegaré a</a:t>
            </a:r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algo grande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211960" y="5301208"/>
            <a:ext cx="4725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por la </a:t>
            </a:r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misericordia de Dios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4.bp.blogspot.com/-iUym1Yj9yQI/TYIQ67tslOI/AAAAAAAAALo/hFeeFEBTMJs/s1600/pai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303" y="0"/>
            <a:ext cx="5243697" cy="34290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79512" y="836712"/>
            <a:ext cx="37273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¿Cómo hemos </a:t>
            </a:r>
          </a:p>
          <a:p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soñado nuestra vida?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9512" y="1988840"/>
            <a:ext cx="4584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¿Qué hemos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conseguido?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475656" y="4869160"/>
            <a:ext cx="7214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Hasta llegar al proyecto </a:t>
            </a:r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original de Dios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90623" y="4149080"/>
            <a:ext cx="7653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No dejar de caminar,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porque aún queda…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31"/>
          <p:cNvSpPr>
            <a:spLocks noChangeArrowheads="1" noChangeShapeType="1" noTextEdit="1"/>
          </p:cNvSpPr>
          <p:nvPr/>
        </p:nvSpPr>
        <p:spPr bwMode="auto">
          <a:xfrm rot="-941035">
            <a:off x="239868" y="663369"/>
            <a:ext cx="5251889" cy="24979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Bauhaus 93" pitchFamily="82" charset="0"/>
              </a:rPr>
              <a:t>Entrar </a:t>
            </a:r>
          </a:p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Bauhaus 93" pitchFamily="82" charset="0"/>
              </a:rPr>
              <a:t>en 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Bauhaus 93" pitchFamily="82" charset="0"/>
              </a:rPr>
              <a:t>el </a:t>
            </a:r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misterio</a:t>
            </a:r>
          </a:p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Bauhaus 93" pitchFamily="82" charset="0"/>
              </a:rPr>
              <a:t>de la misericordia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Bauhaus 93" pitchFamily="82" charset="0"/>
            </a:endParaRPr>
          </a:p>
        </p:txBody>
      </p:sp>
      <p:sp>
        <p:nvSpPr>
          <p:cNvPr id="3" name="WordArt 31"/>
          <p:cNvSpPr>
            <a:spLocks noChangeArrowheads="1" noChangeShapeType="1" noTextEdit="1"/>
          </p:cNvSpPr>
          <p:nvPr/>
        </p:nvSpPr>
        <p:spPr bwMode="auto">
          <a:xfrm rot="858691">
            <a:off x="3664863" y="3463292"/>
            <a:ext cx="5251889" cy="24979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Descalzándose </a:t>
            </a:r>
          </a:p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Bauhaus 93" pitchFamily="82" charset="0"/>
              </a:rPr>
              <a:t>como Moisés, </a:t>
            </a:r>
          </a:p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Bauhaus 93" pitchFamily="82" charset="0"/>
              </a:rPr>
              <a:t>como Jesús</a:t>
            </a:r>
          </a:p>
        </p:txBody>
      </p:sp>
      <p:pic>
        <p:nvPicPr>
          <p:cNvPr id="4" name="Picture 2" descr="https://c2.staticflickr.com/2/1329/543924696_ec8882f70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304256" cy="3072342"/>
          </a:xfrm>
          <a:prstGeom prst="rect">
            <a:avLst/>
          </a:prstGeom>
          <a:noFill/>
        </p:spPr>
      </p:pic>
      <p:pic>
        <p:nvPicPr>
          <p:cNvPr id="66562" name="Picture 2" descr="zar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3425957" cy="25694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t2.gstatic.com/images?q=tbn:ANd9GcR_jvahmwVwrjGwqfuYaC54eCrpZbTEsik6nUhOtccErOpBCn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472049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85720" y="500042"/>
            <a:ext cx="8858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Hacia la misericordia de Dios</a:t>
            </a:r>
            <a:endParaRPr lang="es-ES" sz="44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ta2.whicdn.com/images/31235190/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67544" y="2684917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n w="1905">
                  <a:solidFill>
                    <a:srgbClr val="00B05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rgbClr val="FFC0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</a:rPr>
              <a:t>Somos proyecto suyo, </a:t>
            </a:r>
            <a:r>
              <a:rPr lang="es-ES" sz="2800" b="1" dirty="0" smtClean="0">
                <a:ln w="1905">
                  <a:solidFill>
                    <a:srgbClr val="C00000"/>
                  </a:solidFill>
                </a:ln>
                <a:solidFill>
                  <a:srgbClr val="CC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</a:rPr>
              <a:t>desde nuestro ser de creaturas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1916832"/>
            <a:ext cx="3502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 w="1905">
                  <a:solidFill>
                    <a:srgbClr val="00B05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rgbClr val="FFC0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</a:rPr>
              <a:t>No todo está perdido </a:t>
            </a:r>
          </a:p>
        </p:txBody>
      </p:sp>
      <p:sp>
        <p:nvSpPr>
          <p:cNvPr id="8" name="7 Rectángulo"/>
          <p:cNvSpPr/>
          <p:nvPr/>
        </p:nvSpPr>
        <p:spPr>
          <a:xfrm rot="1128396">
            <a:off x="3152431" y="1110939"/>
            <a:ext cx="5828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  <a:latin typeface="Showcard Gothic" pitchFamily="82" charset="0"/>
              </a:rPr>
              <a:t>la propia debilidad</a:t>
            </a:r>
          </a:p>
        </p:txBody>
      </p:sp>
      <p:pic>
        <p:nvPicPr>
          <p:cNvPr id="9" name="Picture 3" descr="C:\Users\Pilar Villegas\Desktop\Carpetas\Lejona\fotos\precipici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1800" cy="1843247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 rot="20656845">
            <a:off x="413792" y="3918909"/>
            <a:ext cx="370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  <a:latin typeface="Showcard Gothic" pitchFamily="82" charset="0"/>
              </a:rPr>
              <a:t>Con los demás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347864" y="4365104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n w="1905">
                  <a:solidFill>
                    <a:srgbClr val="00B05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rgbClr val="FFC0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</a:rPr>
              <a:t>Comprendiendo </a:t>
            </a:r>
          </a:p>
          <a:p>
            <a:r>
              <a:rPr lang="es-ES" sz="2800" b="1" dirty="0" smtClean="0">
                <a:ln w="1905">
                  <a:solidFill>
                    <a:srgbClr val="00B05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rgbClr val="FFC0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</a:rPr>
              <a:t>y amando </a:t>
            </a:r>
            <a:endParaRPr lang="es-ES" sz="2800" b="1" dirty="0" smtClean="0">
              <a:ln w="1905">
                <a:solidFill>
                  <a:srgbClr val="C00000"/>
                </a:solidFill>
              </a:ln>
              <a:solidFill>
                <a:srgbClr val="CC33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empus Sans ITC" pitchFamily="82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55576" y="5589240"/>
            <a:ext cx="208823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 smtClean="0">
                <a:ln w="1905">
                  <a:solidFill>
                    <a:srgbClr val="C00000"/>
                  </a:solidFill>
                </a:ln>
                <a:solidFill>
                  <a:srgbClr val="CC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</a:rPr>
              <a:t>Dos miradas</a:t>
            </a:r>
          </a:p>
        </p:txBody>
      </p:sp>
      <p:pic>
        <p:nvPicPr>
          <p:cNvPr id="2" name="Picture 2" descr="http://www.guiainfantil.com/uploads/educacion/compasion-nina-nino-llora-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1087" y="5085185"/>
            <a:ext cx="3722913" cy="17728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ilar Villegas\Documents\Retiro Jaén\Enviar\manos_pla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755576" y="47667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howcard Gothic" pitchFamily="82" charset="0"/>
              </a:rPr>
              <a:t>La misericordia de Dios </a:t>
            </a:r>
          </a:p>
          <a:p>
            <a:pPr algn="ctr"/>
            <a:r>
              <a:rPr lang="es-E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howcard Gothic" pitchFamily="82" charset="0"/>
              </a:rPr>
              <a:t>se llama paciencia y esperanza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75856" y="443711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" pitchFamily="34" charset="0"/>
              </a:rPr>
              <a:t>Crecimiento personal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3528" y="5877272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3.º domingo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data2.whicdn.com/images/31235190/larg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ilar Villegas\Documents\Retiro Jaén\Enviar\manos_pla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37012"/>
            <a:ext cx="4427984" cy="332098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67544" y="620688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Dios sigue esperando</a:t>
            </a:r>
            <a:endParaRPr lang="es-E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rgbClr val="00544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07704" y="1340768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Sigue creyendo en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el ser humano,</a:t>
            </a:r>
          </a:p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en nuestro afán de superación</a:t>
            </a:r>
          </a:p>
        </p:txBody>
      </p:sp>
      <p:sp>
        <p:nvSpPr>
          <p:cNvPr id="8" name="7 Rectángulo"/>
          <p:cNvSpPr/>
          <p:nvPr/>
        </p:nvSpPr>
        <p:spPr>
          <a:xfrm rot="21052574">
            <a:off x="1005365" y="3509126"/>
            <a:ext cx="295232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Dar fruto:</a:t>
            </a:r>
          </a:p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un corazón </a:t>
            </a:r>
          </a:p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abierto a la vida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data2.whicdn.com/images/31235190/larg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ilar Villegas\Documents\Retiro Jaén\Enviar\manos_pla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37012"/>
            <a:ext cx="4427984" cy="332098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67544" y="620688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¿Todo sigue igual? 	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Tres años esperando</a:t>
            </a:r>
          </a:p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				¿Cuántas Cuaresmas?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3528" y="234888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¿Terreno en balde? 	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Respeta los ritmos</a:t>
            </a:r>
          </a:p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				Todos tienen derecho</a:t>
            </a:r>
          </a:p>
        </p:txBody>
      </p:sp>
      <p:sp>
        <p:nvSpPr>
          <p:cNvPr id="9" name="8 Rectángulo"/>
          <p:cNvSpPr/>
          <p:nvPr/>
        </p:nvSpPr>
        <p:spPr>
          <a:xfrm rot="20332356">
            <a:off x="838387" y="4493812"/>
            <a:ext cx="3312368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No voluntarismo</a:t>
            </a:r>
          </a:p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Sí misericordia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95536" y="62068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19050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howcard Gothic" pitchFamily="82" charset="0"/>
              </a:rPr>
              <a:t>La misericordia de Dios se llama reconciliación, motivo de fiesta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916832"/>
            <a:ext cx="4026535" cy="457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427984" y="3140968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Acoger al hermano arrepentido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228184" y="5157192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4.º domingo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 rot="20167997">
            <a:off x="54315" y="484694"/>
            <a:ext cx="38266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Mirada intransigente:</a:t>
            </a:r>
          </a:p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el hermano mayor</a:t>
            </a:r>
          </a:p>
        </p:txBody>
      </p:sp>
      <p:pic>
        <p:nvPicPr>
          <p:cNvPr id="8194" name="Picture 2" descr="https://ernesto51.files.wordpress.com/2010/09/gran_err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431" y="1"/>
            <a:ext cx="2578569" cy="2204864"/>
          </a:xfrm>
          <a:prstGeom prst="rect">
            <a:avLst/>
          </a:prstGeom>
          <a:noFill/>
        </p:spPr>
      </p:pic>
      <p:pic>
        <p:nvPicPr>
          <p:cNvPr id="8196" name="Picture 4" descr="https://giancarloruffa.files.wordpress.com/2014/10/el-hijo-mayor-y-su-pad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2613670" cy="261367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3491880" y="4797152"/>
            <a:ext cx="530465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Se opone a la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alegría del Padre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139952" y="692696"/>
            <a:ext cx="31181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Arrogante:</a:t>
            </a:r>
          </a:p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sentido del deber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447154" y="2636912"/>
            <a:ext cx="2582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Corazón duro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139952" y="1772816"/>
            <a:ext cx="2456122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Juez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de otros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447154" y="3212976"/>
            <a:ext cx="3696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Rechaza a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 los débiles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20688"/>
            <a:ext cx="323085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899592" y="764704"/>
            <a:ext cx="3663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El padre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sabe esperar</a:t>
            </a:r>
          </a:p>
        </p:txBody>
      </p:sp>
      <p:sp>
        <p:nvSpPr>
          <p:cNvPr id="6" name="5 Rectángulo"/>
          <p:cNvSpPr/>
          <p:nvPr/>
        </p:nvSpPr>
        <p:spPr>
          <a:xfrm rot="20726829">
            <a:off x="1187624" y="1988840"/>
            <a:ext cx="314701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La alegría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de Dios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699792" y="2564904"/>
            <a:ext cx="3223959" cy="107721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No mi perfección</a:t>
            </a:r>
          </a:p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Sí mi misericordia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699792" y="3789040"/>
            <a:ext cx="3898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No a los radicalismos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331640" y="522920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Pero Dios no da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nada por perdido</a:t>
            </a:r>
          </a:p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Sigue esperando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544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al otro hijo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0.gstatic.com/images?q=tbn:ANd9GcTj4wwTXCtZfY1MuVyFuDs1JyG_JVSutqHhqfS5ooyD7jc7yF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1604"/>
            <a:ext cx="4788024" cy="358639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01545" y="548680"/>
            <a:ext cx="80650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howcard Gothic" pitchFamily="82" charset="0"/>
              </a:rPr>
              <a:t>La misericordia de Dios se llama </a:t>
            </a:r>
          </a:p>
          <a:p>
            <a:pPr algn="ctr"/>
            <a:r>
              <a:rPr lang="es-ES" sz="3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howcard Gothic" pitchFamily="82" charset="0"/>
              </a:rPr>
              <a:t>perdón y mirada que no juzga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124403" y="1916832"/>
            <a:ext cx="60195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 smtClean="0">
                <a:ln w="1905">
                  <a:solidFill>
                    <a:srgbClr val="CC6600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Integrar a todos y </a:t>
            </a:r>
          </a:p>
          <a:p>
            <a:pPr algn="ctr"/>
            <a:r>
              <a:rPr lang="es-ES" sz="3600" b="1" dirty="0" smtClean="0">
                <a:ln w="1905">
                  <a:solidFill>
                    <a:srgbClr val="CC6600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reconocer el propio pecado</a:t>
            </a:r>
            <a:endParaRPr lang="es-ES" sz="36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228184" y="5157192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5.º domingo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95536" y="476672"/>
            <a:ext cx="5769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Las miradas</a:t>
            </a:r>
            <a:r>
              <a:rPr lang="es-ES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206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se clavan en la mujer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1196752"/>
            <a:ext cx="3788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Aires de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206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superioridad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31393" y="2276872"/>
            <a:ext cx="74126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Piedras que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206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destruyen</a:t>
            </a:r>
          </a:p>
          <a:p>
            <a:r>
              <a:rPr lang="es-ES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Señalar con el dedo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206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y marcar para siempre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83968" y="4869160"/>
            <a:ext cx="4403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¿Soy yo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206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menos culpable?</a:t>
            </a:r>
          </a:p>
        </p:txBody>
      </p:sp>
      <p:pic>
        <p:nvPicPr>
          <p:cNvPr id="6146" name="Picture 2" descr="http://galeria.encuentra.com/?g2_view=core.DownloadItem&amp;g2_itemId=30226&amp;g2_serialNumber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3672408" cy="27313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1"/>
          <p:cNvSpPr>
            <a:spLocks noChangeArrowheads="1" noChangeShapeType="1" noTextEdit="1"/>
          </p:cNvSpPr>
          <p:nvPr/>
        </p:nvSpPr>
        <p:spPr bwMode="auto">
          <a:xfrm>
            <a:off x="683568" y="3717032"/>
            <a:ext cx="7848872" cy="2448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75"/>
              </a:avLst>
            </a:prstTxWarp>
          </a:bodyPr>
          <a:lstStyle/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Bauhaus 93" pitchFamily="82" charset="0"/>
              </a:rPr>
              <a:t>De qué tengo </a:t>
            </a:r>
          </a:p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Bauhaus 93" pitchFamily="82" charset="0"/>
              </a:rPr>
              <a:t>que descalzarme yo</a:t>
            </a:r>
          </a:p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Bauhaus 93" pitchFamily="82" charset="0"/>
              </a:rPr>
              <a:t> para entrar en el </a:t>
            </a:r>
          </a:p>
          <a:p>
            <a:pPr algn="ctr"/>
            <a:r>
              <a:rPr lang="es-ES" sz="4400" b="1" dirty="0" smtClean="0">
                <a:ln w="31550" cmpd="sng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misterio de la Pascua</a:t>
            </a:r>
            <a:endParaRPr lang="es-ES" sz="3600" kern="10" dirty="0">
              <a:ln w="31550" cmpd="sng">
                <a:solidFill>
                  <a:srgbClr val="CC6600"/>
                </a:solidFill>
                <a:prstDash val="solid"/>
              </a:ln>
              <a:solidFill>
                <a:srgbClr val="663300"/>
              </a:solidFill>
              <a:latin typeface="Bauhaus 93" pitchFamily="82" charset="0"/>
            </a:endParaRPr>
          </a:p>
        </p:txBody>
      </p:sp>
      <p:pic>
        <p:nvPicPr>
          <p:cNvPr id="2" name="Picture 2" descr="http://bligoo.com/media/users/1/97150/images/public/21340/C_CLADIA_SILVA_FOTOGRAFIA_CLAUDIA_SILVA_CANELLO_AAE26.JPG?v=12508131723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4476750" cy="2981326"/>
          </a:xfrm>
          <a:prstGeom prst="ellipse">
            <a:avLst/>
          </a:prstGeom>
          <a:noFill/>
        </p:spPr>
      </p:pic>
      <p:pic>
        <p:nvPicPr>
          <p:cNvPr id="4" name="Picture 2" descr="https://c2.staticflickr.com/2/1329/543924696_ec8882f705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2304256" cy="30723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aminando-con-jesus.org/REFLEXION/Y%20tu%20que%20dices_archivo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608" y="0"/>
            <a:ext cx="3528392" cy="1858806"/>
          </a:xfrm>
          <a:prstGeom prst="rect">
            <a:avLst/>
          </a:prstGeom>
          <a:noFill/>
        </p:spPr>
      </p:pic>
      <p:pic>
        <p:nvPicPr>
          <p:cNvPr id="8" name="Picture 2" descr="http://t0.gstatic.com/images?q=tbn:ANd9GcTj4wwTXCtZfY1MuVyFuDs1JyG_JVSutqHhqfS5ooyD7jc7yF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3616548" cy="270892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607689" y="1196752"/>
            <a:ext cx="85363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La mujer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206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ha sido débil</a:t>
            </a:r>
          </a:p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206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	no se siente </a:t>
            </a:r>
            <a:r>
              <a:rPr lang="es-ES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comprendida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206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 por los pecadores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691680" y="2924944"/>
            <a:ext cx="64011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Jesús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206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se pone </a:t>
            </a:r>
            <a:r>
              <a:rPr lang="es-ES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en el lugar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206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del pecador</a:t>
            </a:r>
          </a:p>
          <a:p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206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	se arrodilla </a:t>
            </a:r>
            <a:r>
              <a:rPr lang="es-ES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ante la debilidad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067944" y="4869160"/>
            <a:ext cx="4621778" cy="584775"/>
          </a:xfrm>
          <a:prstGeom prst="rect">
            <a:avLst/>
          </a:prstGeom>
          <a:solidFill>
            <a:srgbClr val="FF8181"/>
          </a:solidFill>
        </p:spPr>
        <p:txBody>
          <a:bodyPr wrap="none">
            <a:spAutoFit/>
          </a:bodyPr>
          <a:lstStyle/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206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No se siente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juez de otros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213818" y="5661248"/>
            <a:ext cx="43300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206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Abre un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9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camino nuevo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ilar Villegas\Pictures\Fotos Montajes\Consagración\images (7).jpg"/>
          <p:cNvPicPr>
            <a:picLocks noChangeAspect="1" noChangeArrowheads="1"/>
          </p:cNvPicPr>
          <p:nvPr/>
        </p:nvPicPr>
        <p:blipFill>
          <a:blip r:embed="rId2" cstate="print"/>
          <a:srcRect t="1042"/>
          <a:stretch>
            <a:fillRect/>
          </a:stretch>
        </p:blipFill>
        <p:spPr bwMode="auto">
          <a:xfrm>
            <a:off x="0" y="0"/>
            <a:ext cx="9144000" cy="683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259632" y="33265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howcard Gothic" pitchFamily="82" charset="0"/>
              </a:rPr>
              <a:t>Pascua de Jesús: </a:t>
            </a:r>
          </a:p>
          <a:p>
            <a:pPr algn="ctr"/>
            <a:r>
              <a:rPr lang="es-E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howcard Gothic" pitchFamily="82" charset="0"/>
              </a:rPr>
              <a:t>la misericordia entregada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530120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 Demi" pitchFamily="34" charset="0"/>
              </a:rPr>
              <a:t>Alguien nos ha </a:t>
            </a:r>
            <a:r>
              <a:rPr lang="es-ES" sz="3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 Demi" pitchFamily="34" charset="0"/>
              </a:rPr>
              <a:t>amado </a:t>
            </a:r>
          </a:p>
          <a:p>
            <a:r>
              <a:rPr lang="es-ES" sz="3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 Demi" pitchFamily="34" charset="0"/>
              </a:rPr>
              <a:t>más allá </a:t>
            </a:r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 Demi" pitchFamily="34" charset="0"/>
              </a:rPr>
              <a:t>de sus propias fuerzas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3D4A8">
                <a:alpha val="9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ilar Villegas\Pictures\Fotos Montajes\Consagración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092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203848" y="1556792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Misericordia: </a:t>
            </a:r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corazón dedicado 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totalmente a Dios</a:t>
            </a:r>
            <a:endParaRPr lang="es-ES" sz="32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1520" y="371703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Ha demostrado </a:t>
            </a:r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paciencia con el pecador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52436" y="4509120"/>
            <a:ext cx="8991564" cy="584775"/>
          </a:xfrm>
          <a:prstGeom prst="rect">
            <a:avLst/>
          </a:prstGeom>
          <a:solidFill>
            <a:srgbClr val="BDFFFF"/>
          </a:solidFill>
        </p:spPr>
        <p:txBody>
          <a:bodyPr wrap="none">
            <a:spAutoFit/>
          </a:bodyPr>
          <a:lstStyle/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206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No actúa como juez, sino que Él mismo es juzgado</a:t>
            </a:r>
            <a:endParaRPr lang="es-E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rgbClr val="9A00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mpus Sans ITC" pitchFamily="82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lar Villegas\Documents\Retiro Jaén\Enviar\Viernes-Sa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428396" cy="407707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611560" y="332656"/>
            <a:ext cx="6012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Ha pagado por todos: </a:t>
            </a:r>
          </a:p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lo estéril, el alejado, la adúltera...</a:t>
            </a:r>
            <a:endParaRPr lang="es-ES" sz="32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47456" y="2060848"/>
            <a:ext cx="4896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¡Qué gran diferencia con…</a:t>
            </a:r>
          </a:p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el amo de la higuera, </a:t>
            </a:r>
          </a:p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el hermano mayor, </a:t>
            </a:r>
          </a:p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los testigos de la adúltera…</a:t>
            </a:r>
          </a:p>
          <a:p>
            <a:pPr algn="just"/>
            <a:endParaRPr lang="es-E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mpus Sans ITC" pitchFamily="82" charset="0"/>
            </a:endParaRPr>
          </a:p>
          <a:p>
            <a:pPr algn="just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…con nosotros, en muchas ocasiones!</a:t>
            </a:r>
            <a:endParaRPr lang="es-ES" sz="32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20031256">
            <a:off x="624557" y="4644487"/>
            <a:ext cx="3507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misericordia </a:t>
            </a:r>
          </a:p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entregada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Pilar Villegas\Pictures\Fotos Montajes\Jesucris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4709832" cy="3325142"/>
          </a:xfrm>
          <a:prstGeom prst="rect">
            <a:avLst/>
          </a:prstGeom>
          <a:noFill/>
        </p:spPr>
      </p:pic>
      <p:pic>
        <p:nvPicPr>
          <p:cNvPr id="2" name="Picture 2" descr="http://imagenes.catholic.net/imagenes_db/3c3954_venid.gif"/>
          <p:cNvPicPr>
            <a:picLocks noChangeAspect="1" noChangeArrowheads="1"/>
          </p:cNvPicPr>
          <p:nvPr/>
        </p:nvPicPr>
        <p:blipFill>
          <a:blip r:embed="rId4" cstate="print"/>
          <a:srcRect t="2273" b="2273"/>
          <a:stretch>
            <a:fillRect/>
          </a:stretch>
        </p:blipFill>
        <p:spPr bwMode="auto">
          <a:xfrm>
            <a:off x="251520" y="1268760"/>
            <a:ext cx="4375343" cy="417646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383360" y="1772816"/>
            <a:ext cx="57606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9050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howcard Gothic" pitchFamily="82" charset="0"/>
              </a:rPr>
              <a:t>Venid, </a:t>
            </a:r>
          </a:p>
          <a:p>
            <a:pPr algn="ctr"/>
            <a:r>
              <a:rPr lang="es-ES" sz="3600" b="1" dirty="0" smtClean="0">
                <a:ln w="19050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howcard Gothic" pitchFamily="82" charset="0"/>
              </a:rPr>
              <a:t>benditos de mi padre</a:t>
            </a:r>
            <a:endParaRPr lang="es-ES" sz="3600" b="1" dirty="0">
              <a:ln w="19050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8497" y="404664"/>
            <a:ext cx="8393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s-ES" sz="2800" b="1" dirty="0" smtClean="0">
                <a:ln w="19050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howcard Gothic" pitchFamily="82" charset="0"/>
              </a:rPr>
              <a:t>Nos abre el camino hacia la vida verdadera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igoo.com/media/users/1/97150/images/public/21340/C_CLADIA_SILVA_FOTOGRAFIA_CLAUDIA_SILVA_CANELLO_AAE26.JPG?v=12508131723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624" y="2852936"/>
            <a:ext cx="3384376" cy="2253851"/>
          </a:xfrm>
          <a:prstGeom prst="ellipse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51520" y="260648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NOS VAMOS A DESCALZAR DE</a:t>
            </a:r>
          </a:p>
          <a:p>
            <a:pPr lvl="0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UN YO…</a:t>
            </a:r>
            <a:endParaRPr lang="es-ES" sz="3200" b="1" dirty="0" smtClean="0">
              <a:ln w="1905">
                <a:solidFill>
                  <a:srgbClr val="CC6600"/>
                </a:solidFill>
              </a:ln>
              <a:solidFill>
                <a:srgbClr val="00B0F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V Boli" pitchFamily="2" charset="0"/>
              <a:cs typeface="MV Boli" pitchFamily="2" charset="0"/>
            </a:endParaRPr>
          </a:p>
          <a:p>
            <a:pPr marL="450850" lvl="0"/>
            <a:r>
              <a:rPr lang="es-ES" sz="3200" b="1" dirty="0" smtClean="0">
                <a:ln w="1905">
                  <a:solidFill>
                    <a:srgbClr val="CC66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itchFamily="2" charset="0"/>
                <a:cs typeface="MV Boli" pitchFamily="2" charset="0"/>
              </a:rPr>
              <a:t>Arrogante y autosuficiente </a:t>
            </a:r>
            <a:r>
              <a:rPr lang="es-ES" sz="3200" b="1" dirty="0" smtClean="0">
                <a:ln w="1905">
                  <a:solidFill>
                    <a:srgbClr val="CC66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itchFamily="2" charset="0"/>
                <a:cs typeface="MV Boli" pitchFamily="2" charset="0"/>
              </a:rPr>
              <a:t>(miércoles de ceniza)</a:t>
            </a:r>
          </a:p>
          <a:p>
            <a:pPr marL="450850" lvl="0"/>
            <a:r>
              <a:rPr lang="es-ES" sz="3200" b="1" dirty="0" smtClean="0">
                <a:ln w="1905">
                  <a:solidFill>
                    <a:srgbClr val="CC66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itchFamily="2" charset="0"/>
                <a:cs typeface="MV Boli" pitchFamily="2" charset="0"/>
              </a:rPr>
              <a:t>Que vive sólo para sí y no tiene en cuenta a Dios y a los demás </a:t>
            </a:r>
            <a:r>
              <a:rPr lang="es-ES" sz="3200" b="1" dirty="0" smtClean="0">
                <a:ln w="1905">
                  <a:solidFill>
                    <a:srgbClr val="CC66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itchFamily="2" charset="0"/>
                <a:cs typeface="MV Boli" pitchFamily="2" charset="0"/>
              </a:rPr>
              <a:t>(1.º y 2.º dom.)</a:t>
            </a:r>
          </a:p>
          <a:p>
            <a:pPr marL="450850" lvl="0"/>
            <a:endParaRPr lang="es-ES" sz="3200" b="1" dirty="0" smtClean="0">
              <a:ln w="1905">
                <a:solidFill>
                  <a:srgbClr val="CC6600"/>
                </a:solidFill>
              </a:ln>
              <a:solidFill>
                <a:srgbClr val="00B0F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V Boli" pitchFamily="2" charset="0"/>
              <a:cs typeface="MV Boli" pitchFamily="2" charset="0"/>
            </a:endParaRPr>
          </a:p>
          <a:p>
            <a:pPr marL="450850" lvl="0"/>
            <a:r>
              <a:rPr lang="es-ES" sz="3200" b="1" dirty="0" smtClean="0">
                <a:ln w="1905">
                  <a:solidFill>
                    <a:srgbClr val="CC66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itchFamily="2" charset="0"/>
                <a:cs typeface="MV Boli" pitchFamily="2" charset="0"/>
              </a:rPr>
              <a:t>Intolerante, que exige a los otros más que a sí mismo </a:t>
            </a:r>
            <a:r>
              <a:rPr lang="es-ES" sz="3200" b="1" dirty="0" smtClean="0">
                <a:ln w="1905">
                  <a:solidFill>
                    <a:srgbClr val="CC66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itchFamily="2" charset="0"/>
                <a:cs typeface="MV Boli" pitchFamily="2" charset="0"/>
              </a:rPr>
              <a:t>(3.º, 4.º y 5.º dom.)</a:t>
            </a:r>
          </a:p>
          <a:p>
            <a:pPr marL="450850" lvl="0"/>
            <a:endParaRPr lang="es-ES" sz="3200" b="1" dirty="0" smtClean="0">
              <a:ln w="1905">
                <a:solidFill>
                  <a:srgbClr val="CC6600"/>
                </a:solidFill>
              </a:ln>
              <a:solidFill>
                <a:srgbClr val="00B0F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V Boli" pitchFamily="2" charset="0"/>
              <a:cs typeface="MV Boli" pitchFamily="2" charset="0"/>
            </a:endParaRPr>
          </a:p>
          <a:p>
            <a:pPr marL="450850" lvl="0"/>
            <a:r>
              <a:rPr lang="es-ES" sz="3200" b="1" dirty="0" smtClean="0">
                <a:ln w="1905">
                  <a:solidFill>
                    <a:srgbClr val="CC66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itchFamily="2" charset="0"/>
                <a:cs typeface="MV Boli" pitchFamily="2" charset="0"/>
              </a:rPr>
              <a:t>Que juzga y excluye </a:t>
            </a:r>
            <a:r>
              <a:rPr lang="es-ES" sz="3200" b="1" dirty="0" smtClean="0">
                <a:ln w="1905">
                  <a:solidFill>
                    <a:srgbClr val="CC66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itchFamily="2" charset="0"/>
                <a:cs typeface="MV Boli" pitchFamily="2" charset="0"/>
              </a:rPr>
              <a:t>(5.º dom.)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31"/>
          <p:cNvSpPr>
            <a:spLocks noChangeArrowheads="1" noChangeShapeType="1" noTextEdit="1"/>
          </p:cNvSpPr>
          <p:nvPr/>
        </p:nvSpPr>
        <p:spPr bwMode="auto">
          <a:xfrm rot="-941035">
            <a:off x="220167" y="635004"/>
            <a:ext cx="6310114" cy="24979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Bauhaus 93" pitchFamily="82" charset="0"/>
              </a:rPr>
              <a:t>Entrar en </a:t>
            </a:r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la misericordia </a:t>
            </a:r>
          </a:p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Bauhaus 93" pitchFamily="82" charset="0"/>
              </a:rPr>
              <a:t>de Jesucristo</a:t>
            </a:r>
          </a:p>
        </p:txBody>
      </p:sp>
      <p:sp>
        <p:nvSpPr>
          <p:cNvPr id="6" name="WordArt 31"/>
          <p:cNvSpPr>
            <a:spLocks noChangeArrowheads="1" noChangeShapeType="1" noTextEdit="1"/>
          </p:cNvSpPr>
          <p:nvPr/>
        </p:nvSpPr>
        <p:spPr bwMode="auto">
          <a:xfrm rot="858691">
            <a:off x="4579525" y="4397963"/>
            <a:ext cx="4219883" cy="1678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Bauhaus 93" pitchFamily="82" charset="0"/>
              </a:rPr>
              <a:t>Y en mi vida</a:t>
            </a:r>
          </a:p>
          <a:p>
            <a:pPr algn="ctr"/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es-ES" sz="4400" b="1" dirty="0" smtClean="0">
                <a:ln w="31550" cmpd="sng">
                  <a:solidFill>
                    <a:srgbClr val="205E43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pobre y débil</a:t>
            </a:r>
            <a:endParaRPr lang="es-ES" sz="3600" kern="10" dirty="0" smtClean="0">
              <a:ln w="31550" cmpd="sng">
                <a:solidFill>
                  <a:srgbClr val="205E43"/>
                </a:solidFill>
                <a:prstDash val="solid"/>
              </a:ln>
              <a:solidFill>
                <a:srgbClr val="663300"/>
              </a:solidFill>
              <a:latin typeface="Bauhaus 93" pitchFamily="82" charset="0"/>
            </a:endParaRPr>
          </a:p>
        </p:txBody>
      </p:sp>
      <p:pic>
        <p:nvPicPr>
          <p:cNvPr id="68610" name="Picture 2" descr="http://rubenfloresalbarracin.org/images/tema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2971800" cy="1933576"/>
          </a:xfrm>
          <a:prstGeom prst="rect">
            <a:avLst/>
          </a:prstGeom>
          <a:noFill/>
        </p:spPr>
      </p:pic>
      <p:pic>
        <p:nvPicPr>
          <p:cNvPr id="68612" name="Picture 4" descr="http://farm4.static.flickr.com/3345/3423451752_488e6a2570_o.jpg"/>
          <p:cNvPicPr>
            <a:picLocks noChangeAspect="1" noChangeArrowheads="1"/>
          </p:cNvPicPr>
          <p:nvPr/>
        </p:nvPicPr>
        <p:blipFill>
          <a:blip r:embed="rId4" cstate="print"/>
          <a:srcRect l="12714" t="28800" r="15287" b="8801"/>
          <a:stretch>
            <a:fillRect/>
          </a:stretch>
        </p:blipFill>
        <p:spPr bwMode="auto">
          <a:xfrm rot="197421">
            <a:off x="4932040" y="1556792"/>
            <a:ext cx="3988135" cy="2592288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lar Villegas\Documents\Retiro Jaén\Enviar\teramo-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66467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1520" y="548680"/>
            <a:ext cx="889248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s-E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Nuestra condición de creaturas</a:t>
            </a:r>
            <a:r>
              <a:rPr lang="es-ES" sz="3200" i="1" dirty="0" smtClean="0">
                <a:latin typeface="Showcard Gothic" pitchFamily="82" charset="0"/>
              </a:rPr>
              <a:t> </a:t>
            </a:r>
          </a:p>
          <a:p>
            <a:pPr algn="just"/>
            <a:r>
              <a:rPr lang="es-ES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			</a:t>
            </a:r>
          </a:p>
          <a:p>
            <a:pPr algn="just"/>
            <a:r>
              <a:rPr lang="es-ES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Desde </a:t>
            </a:r>
            <a:r>
              <a:rPr lang="es-ES" sz="32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el polvo y la ceniza</a:t>
            </a:r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…			somos amados</a:t>
            </a:r>
          </a:p>
          <a:p>
            <a:pPr algn="just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			</a:t>
            </a:r>
          </a:p>
          <a:p>
            <a:pPr algn="just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	En el </a:t>
            </a:r>
            <a:r>
              <a:rPr lang="es-ES" sz="32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desierto de las tentaciones: </a:t>
            </a:r>
          </a:p>
          <a:p>
            <a:pPr algn="just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	somos comprendidos </a:t>
            </a:r>
          </a:p>
          <a:p>
            <a:pPr algn="just"/>
            <a:endParaRPr lang="es-E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  <a:p>
            <a:pPr algn="just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	En la montaña de la 					</a:t>
            </a:r>
            <a:r>
              <a:rPr lang="es-ES" sz="32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transfiguración: </a:t>
            </a:r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el amor como ideal</a:t>
            </a:r>
          </a:p>
          <a:p>
            <a:pPr algn="just"/>
            <a:endParaRPr lang="es-E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es-E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R_jvahmwVwrjGwqfuYaC54eCrpZbTEsik6nUhOtccErOpBCnId"/>
          <p:cNvPicPr>
            <a:picLocks noChangeAspect="1" noChangeArrowheads="1"/>
          </p:cNvPicPr>
          <p:nvPr/>
        </p:nvPicPr>
        <p:blipFill>
          <a:blip r:embed="rId2" cstate="print"/>
          <a:srcRect l="12120" r="22800"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-540568" y="548680"/>
            <a:ext cx="94330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s-E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Hacia la misericordia de Dios</a:t>
            </a:r>
          </a:p>
          <a:p>
            <a:pPr algn="just"/>
            <a:endParaRPr lang="es-E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A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La misericordia de Dios se llama paciencia: </a:t>
            </a:r>
          </a:p>
          <a:p>
            <a:pPr algn="just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	</a:t>
            </a:r>
            <a:r>
              <a:rPr lang="es-ES" sz="32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crecimiento personal</a:t>
            </a:r>
          </a:p>
          <a:p>
            <a:pPr algn="just"/>
            <a:endParaRPr lang="es-E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lin Sans FB Demi" pitchFamily="34" charset="0"/>
            </a:endParaRPr>
          </a:p>
          <a:p>
            <a:pPr algn="just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	</a:t>
            </a:r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A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Se llama reconciliación, motivo de fiesta:</a:t>
            </a:r>
          </a:p>
          <a:p>
            <a:pPr algn="just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	</a:t>
            </a:r>
            <a:r>
              <a:rPr lang="es-ES" sz="32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acoger al hermano arrepentido</a:t>
            </a:r>
          </a:p>
          <a:p>
            <a:pPr algn="just"/>
            <a:endParaRPr lang="es-E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lin Sans FB Demi" pitchFamily="34" charset="0"/>
            </a:endParaRPr>
          </a:p>
          <a:p>
            <a:pPr algn="just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	</a:t>
            </a:r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A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Se llama perdón y mirada que no juzga:</a:t>
            </a:r>
          </a:p>
          <a:p>
            <a:pPr algn="just"/>
            <a:r>
              <a:rPr lang="es-ES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	</a:t>
            </a:r>
            <a:r>
              <a:rPr lang="es-ES" sz="32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sabe integrar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Pilar Villegas\Documents\Correspondencia\MLM\430592_3241135273130_1409256033_3340288_14116526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97295" cy="685800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755576" y="3933056"/>
            <a:ext cx="8982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Nuestra condición de creaturas</a:t>
            </a:r>
            <a:r>
              <a:rPr lang="es-ES" sz="3600" i="1" dirty="0">
                <a:latin typeface="Showcard Gothic" pitchFamily="82" charset="0"/>
              </a:rPr>
              <a:t> </a:t>
            </a:r>
            <a:endParaRPr lang="es-ES" sz="3600" dirty="0"/>
          </a:p>
        </p:txBody>
      </p:sp>
      <p:sp>
        <p:nvSpPr>
          <p:cNvPr id="4" name="3 Rectángulo"/>
          <p:cNvSpPr/>
          <p:nvPr/>
        </p:nvSpPr>
        <p:spPr>
          <a:xfrm>
            <a:off x="1187624" y="5089539"/>
            <a:ext cx="826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Desde </a:t>
            </a:r>
            <a:r>
              <a:rPr lang="es-ES" sz="3200" b="1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el polvo y la </a:t>
            </a:r>
            <a:r>
              <a:rPr lang="es-ES" sz="32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ceniza</a:t>
            </a:r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, somos </a:t>
            </a:r>
            <a:r>
              <a:rPr lang="es-E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amados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ata2.whicdn.com/images/31235190/larg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85720" y="357166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>
                <a:ln w="1905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NUESTRA CONDICIÓN DE HUMUS (tierra)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28728" y="1928802"/>
            <a:ext cx="7256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No existimos </a:t>
            </a:r>
            <a:r>
              <a:rPr lang="es-ES_tradnl" sz="32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  <a:cs typeface="MV Boli" pitchFamily="2" charset="0"/>
              </a:rPr>
              <a:t>por nosotros mismos</a:t>
            </a:r>
          </a:p>
          <a:p>
            <a:pPr algn="just"/>
            <a:endParaRPr lang="es-ES_tradnl" sz="1600" b="1" dirty="0" smtClean="0">
              <a:ln w="1905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39700">
                  <a:srgbClr val="205E43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empus Sans ITC" pitchFamily="82" charset="0"/>
              <a:cs typeface="MV Boli" pitchFamily="2" charset="0"/>
            </a:endParaRPr>
          </a:p>
          <a:p>
            <a:pPr algn="just"/>
            <a:r>
              <a:rPr lang="es-ES_tradn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Vivimos </a:t>
            </a:r>
            <a:r>
              <a:rPr lang="es-ES_tradnl" sz="32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  <a:cs typeface="MV Boli" pitchFamily="2" charset="0"/>
              </a:rPr>
              <a:t>sostenidos</a:t>
            </a:r>
            <a:endParaRPr lang="es-ES" sz="3200" b="1" dirty="0" smtClean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empus Sans ITC" pitchFamily="82" charset="0"/>
              <a:cs typeface="MV Boli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635896" y="4143380"/>
            <a:ext cx="55081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Pero</a:t>
            </a:r>
            <a:r>
              <a:rPr lang="es-ES_tradnl" sz="3200" b="1" dirty="0" smtClean="0">
                <a:ln w="1905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  <a:cs typeface="MV Boli" pitchFamily="2" charset="0"/>
              </a:rPr>
              <a:t> </a:t>
            </a:r>
            <a:r>
              <a:rPr lang="es-ES_tradnl" sz="32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  <a:cs typeface="MV Boli" pitchFamily="2" charset="0"/>
              </a:rPr>
              <a:t>olvidamos nuestro origen</a:t>
            </a:r>
          </a:p>
          <a:p>
            <a:pPr algn="just"/>
            <a:endParaRPr lang="es-ES_tradnl" sz="1600" b="1" dirty="0" smtClean="0">
              <a:ln w="1905">
                <a:solidFill>
                  <a:srgbClr val="FFC000"/>
                </a:solidFill>
              </a:ln>
              <a:solidFill>
                <a:srgbClr val="C00000"/>
              </a:solidFill>
              <a:effectLst>
                <a:glow rad="101600">
                  <a:srgbClr val="FFC0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empus Sans ITC" pitchFamily="82" charset="0"/>
              <a:cs typeface="MV Boli" pitchFamily="2" charset="0"/>
            </a:endParaRPr>
          </a:p>
          <a:p>
            <a:pPr algn="just"/>
            <a:r>
              <a:rPr lang="es-ES_tradn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Nos</a:t>
            </a:r>
            <a:r>
              <a:rPr lang="es-ES_tradnl" sz="3200" b="1" dirty="0" smtClean="0">
                <a:ln w="1905">
                  <a:solidFill>
                    <a:srgbClr val="7030A0"/>
                  </a:solidFill>
                </a:ln>
                <a:solidFill>
                  <a:srgbClr val="BD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  <a:cs typeface="MV Boli" pitchFamily="2" charset="0"/>
              </a:rPr>
              <a:t> </a:t>
            </a:r>
            <a:r>
              <a:rPr lang="es-ES_tradnl" sz="32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mpus Sans ITC" pitchFamily="82" charset="0"/>
                <a:cs typeface="MV Boli" pitchFamily="2" charset="0"/>
              </a:rPr>
              <a:t>apegamos a la tierra</a:t>
            </a:r>
          </a:p>
          <a:p>
            <a:pPr algn="just"/>
            <a:endParaRPr lang="es-ES_tradnl" sz="1600" b="1" dirty="0" smtClean="0">
              <a:ln w="1905">
                <a:solidFill>
                  <a:srgbClr val="FFC000"/>
                </a:solidFill>
              </a:ln>
              <a:solidFill>
                <a:srgbClr val="C00000"/>
              </a:solidFill>
              <a:effectLst>
                <a:glow rad="1397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empus Sans ITC" pitchFamily="82" charset="0"/>
              <a:cs typeface="MV Boli" pitchFamily="2" charset="0"/>
            </a:endParaRPr>
          </a:p>
          <a:p>
            <a:pPr algn="just"/>
            <a:r>
              <a:rPr lang="es-ES_tradn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rPr>
              <a:t>Superficialidad </a:t>
            </a:r>
            <a:endParaRPr lang="es-E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mpus Sans ITC" pitchFamily="82" charset="0"/>
            </a:endParaRPr>
          </a:p>
        </p:txBody>
      </p:sp>
      <p:pic>
        <p:nvPicPr>
          <p:cNvPr id="8" name="Picture 2" descr="C:\Users\Pilar Villegas\Pictures\Fotos Montajes\image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50588"/>
            <a:ext cx="3571867" cy="2407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9086</TotalTime>
  <Words>688</Words>
  <Application>Microsoft Office PowerPoint</Application>
  <PresentationFormat>Presentación en pantalla (4:3)</PresentationFormat>
  <Paragraphs>187</Paragraphs>
  <Slides>34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 Villegas</dc:creator>
  <cp:lastModifiedBy>Usuario</cp:lastModifiedBy>
  <cp:revision>669</cp:revision>
  <dcterms:created xsi:type="dcterms:W3CDTF">1999-08-01T21:25:59Z</dcterms:created>
  <dcterms:modified xsi:type="dcterms:W3CDTF">2016-02-17T22:15:11Z</dcterms:modified>
</cp:coreProperties>
</file>